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>
      <p:cViewPr varScale="1">
        <p:scale>
          <a:sx n="110" d="100"/>
          <a:sy n="110" d="100"/>
        </p:scale>
        <p:origin x="59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3033F-C9F6-48A0-837F-0E7A136A356A}" type="datetimeFigureOut">
              <a:rPr lang="ja-JP" altLang="en-US"/>
              <a:pPr>
                <a:defRPr/>
              </a:pPr>
              <a:t>2023/9/5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9DDE2-F0C5-43F8-845F-EFA1F1BA420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91E4C-F8F1-4EED-AACD-ADADCA0E4A60}" type="datetimeFigureOut">
              <a:rPr lang="ja-JP" altLang="en-US"/>
              <a:pPr>
                <a:defRPr/>
              </a:pPr>
              <a:t>2023/9/5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29801-ECEE-4C1F-94D4-0FAFD5BA24F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BE207-E7A8-436F-9D67-11831F1A57E4}" type="datetimeFigureOut">
              <a:rPr lang="ja-JP" altLang="en-US"/>
              <a:pPr>
                <a:defRPr/>
              </a:pPr>
              <a:t>2023/9/5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F64A5-D2AE-43FD-85D2-2904964D2FF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6AA37-77D2-4F9B-8160-76138C8D9EA1}" type="datetimeFigureOut">
              <a:rPr lang="ja-JP" altLang="en-US"/>
              <a:pPr>
                <a:defRPr/>
              </a:pPr>
              <a:t>2023/9/5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A0D83-220A-4538-8F11-90AAC2B47D3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5D24E-2F48-44E1-B183-BBCCD169D6B0}" type="datetimeFigureOut">
              <a:rPr lang="ja-JP" altLang="en-US"/>
              <a:pPr>
                <a:defRPr/>
              </a:pPr>
              <a:t>2023/9/5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3CD9E-44D8-4DF9-A1BE-EAAC04BD36A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7AA58-B486-40F3-A90A-22E208169FD5}" type="datetimeFigureOut">
              <a:rPr lang="ja-JP" altLang="en-US"/>
              <a:pPr>
                <a:defRPr/>
              </a:pPr>
              <a:t>2023/9/5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2920B-DEAB-42D4-90D9-48249D2366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6709A-F8BC-4913-B013-081AE53CDDD7}" type="datetimeFigureOut">
              <a:rPr lang="ja-JP" altLang="en-US"/>
              <a:pPr>
                <a:defRPr/>
              </a:pPr>
              <a:t>2023/9/5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49B8E-60E2-4C09-8789-7F12BDC2F63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17124-C85F-4FC7-B076-2B38F2EB8097}" type="datetimeFigureOut">
              <a:rPr lang="ja-JP" altLang="en-US"/>
              <a:pPr>
                <a:defRPr/>
              </a:pPr>
              <a:t>2023/9/5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2982D-A2B1-48BC-9333-5F815792C43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90B6B-2434-40BD-B28D-FE6E1389E975}" type="datetimeFigureOut">
              <a:rPr lang="ja-JP" altLang="en-US"/>
              <a:pPr>
                <a:defRPr/>
              </a:pPr>
              <a:t>2023/9/5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2C543-ACB3-4261-A320-AB0A4425AC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92557-DB12-4188-A4D1-45CC01D7D2D9}" type="datetimeFigureOut">
              <a:rPr lang="ja-JP" altLang="en-US"/>
              <a:pPr>
                <a:defRPr/>
              </a:pPr>
              <a:t>2023/9/5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1D14D-00E8-41D5-91A9-B9FCA1DD05A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0B227-DFEA-404B-B22E-B17F41366FDC}" type="datetimeFigureOut">
              <a:rPr lang="ja-JP" altLang="en-US"/>
              <a:pPr>
                <a:defRPr/>
              </a:pPr>
              <a:t>2023/9/5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0E157-AACB-4323-8237-A417040D4D3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C228299-E974-4FE5-924C-7387D9E3F99A}" type="datetimeFigureOut">
              <a:rPr lang="ja-JP" altLang="en-US"/>
              <a:pPr>
                <a:defRPr/>
              </a:pPr>
              <a:t>2023/9/5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7B4E4B0-DACC-413D-BB8A-870731D368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タイトル 1"/>
          <p:cNvSpPr>
            <a:spLocks noGrp="1"/>
          </p:cNvSpPr>
          <p:nvPr>
            <p:ph type="ctrTitle"/>
          </p:nvPr>
        </p:nvSpPr>
        <p:spPr>
          <a:xfrm>
            <a:off x="2279650" y="692696"/>
            <a:ext cx="7772400" cy="1728167"/>
          </a:xfrm>
          <a:ln w="12700"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kumimoji="0" lang="ja-JP" altLang="en-US" sz="4000" b="1" dirty="0" smtClean="0">
                <a:latin typeface="Arial" charset="0"/>
              </a:rPr>
              <a:t>日本</a:t>
            </a:r>
            <a:r>
              <a:rPr kumimoji="0" lang="ja-JP" altLang="en-US" sz="4000" b="1" dirty="0">
                <a:latin typeface="Arial" charset="0"/>
              </a:rPr>
              <a:t>体外循環技術医学会</a:t>
            </a:r>
            <a:r>
              <a:rPr kumimoji="0" lang="en-US" altLang="ja-JP" sz="4000" b="1" dirty="0">
                <a:latin typeface="Arial" charset="0"/>
              </a:rPr>
              <a:t/>
            </a:r>
            <a:br>
              <a:rPr kumimoji="0" lang="en-US" altLang="ja-JP" sz="4000" b="1" dirty="0">
                <a:latin typeface="Arial" charset="0"/>
              </a:rPr>
            </a:br>
            <a:r>
              <a:rPr kumimoji="0" lang="ja-JP" altLang="en-US" sz="4000" b="1" dirty="0">
                <a:latin typeface="Arial" charset="0"/>
              </a:rPr>
              <a:t>ＣＯ Ｉ</a:t>
            </a:r>
            <a:r>
              <a:rPr kumimoji="0" lang="ja-JP" altLang="en-US" sz="3200" b="1" dirty="0">
                <a:latin typeface="Arial" charset="0"/>
              </a:rPr>
              <a:t>（利益相反） </a:t>
            </a:r>
            <a:r>
              <a:rPr kumimoji="0" lang="ja-JP" altLang="en-US" sz="4000" b="1" dirty="0">
                <a:latin typeface="Arial" charset="0"/>
              </a:rPr>
              <a:t>開示</a:t>
            </a:r>
            <a:r>
              <a:rPr kumimoji="0" lang="en-US" altLang="ja-JP" sz="4000" b="1" i="1" dirty="0"/>
              <a:t/>
            </a:r>
            <a:br>
              <a:rPr kumimoji="0" lang="en-US" altLang="ja-JP" sz="4000" b="1" i="1" dirty="0"/>
            </a:br>
            <a:r>
              <a:rPr kumimoji="0" lang="ja-JP" altLang="en-US" sz="3600" b="1" dirty="0"/>
              <a:t>筆頭発表者名：　○○　○○</a:t>
            </a:r>
            <a:endParaRPr lang="ja-JP" altLang="en-US" sz="3600" dirty="0"/>
          </a:p>
        </p:txBody>
      </p:sp>
      <p:sp>
        <p:nvSpPr>
          <p:cNvPr id="14338" name="サブタイトル 2"/>
          <p:cNvSpPr>
            <a:spLocks noGrp="1"/>
          </p:cNvSpPr>
          <p:nvPr>
            <p:ph type="subTitle" idx="1"/>
          </p:nvPr>
        </p:nvSpPr>
        <p:spPr>
          <a:xfrm>
            <a:off x="335360" y="2564904"/>
            <a:ext cx="11521280" cy="3364408"/>
          </a:xfrm>
          <a:ln w="12700">
            <a:solidFill>
              <a:schemeClr val="tx1"/>
            </a:solidFill>
          </a:ln>
        </p:spPr>
        <p:txBody>
          <a:bodyPr anchor="ctr"/>
          <a:lstStyle/>
          <a:p>
            <a:pPr algn="l" eaLnBrk="1" hangingPunct="1"/>
            <a:r>
              <a:rPr kumimoji="0" lang="ja-JP" altLang="en-US" sz="2400" b="1" dirty="0">
                <a:solidFill>
                  <a:schemeClr val="tx1"/>
                </a:solidFill>
                <a:latin typeface="ＭＳ Ｐゴシック" charset="-128"/>
              </a:rPr>
              <a:t>演題発表に関連し、発表者全員を対象とした開示すべき</a:t>
            </a:r>
            <a:r>
              <a:rPr kumimoji="0" lang="en-US" altLang="ja-JP" sz="2400" b="1" dirty="0">
                <a:solidFill>
                  <a:schemeClr val="tx1"/>
                </a:solidFill>
                <a:latin typeface="ＭＳ Ｐゴシック" charset="-128"/>
              </a:rPr>
              <a:t>CO I </a:t>
            </a:r>
            <a:r>
              <a:rPr kumimoji="0" lang="ja-JP" altLang="en-US" sz="2400" b="1" dirty="0">
                <a:solidFill>
                  <a:schemeClr val="tx1"/>
                </a:solidFill>
                <a:latin typeface="ＭＳ Ｐゴシック" charset="-128"/>
              </a:rPr>
              <a:t>関係にある企業などとして、</a:t>
            </a:r>
            <a:endParaRPr kumimoji="0" lang="en-US" altLang="ja-JP" sz="2400" b="1" dirty="0">
              <a:solidFill>
                <a:schemeClr val="tx1"/>
              </a:solidFill>
              <a:latin typeface="ＭＳ Ｐゴシック" charset="-128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800" b="1" dirty="0">
                <a:solidFill>
                  <a:schemeClr val="tx1"/>
                </a:solidFill>
                <a:latin typeface="Arial" charset="0"/>
              </a:rPr>
              <a:t>　</a:t>
            </a: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  ① 顧問：　　　　　　　　　　　　</a:t>
            </a:r>
            <a:r>
              <a:rPr kumimoji="0" lang="en-US" altLang="ja-JP" sz="2300" b="1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3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　　② 株保有・利益：　　　　　　　</a:t>
            </a:r>
            <a:r>
              <a:rPr kumimoji="0" lang="en-US" altLang="ja-JP" sz="2300" b="1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3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　　③ 特許使用料：　　　　　　　　</a:t>
            </a:r>
            <a:r>
              <a:rPr kumimoji="0" lang="en-US" altLang="ja-JP" sz="2300" b="1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3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　　④ 講演料：　　　　　　　　　　　</a:t>
            </a:r>
            <a:r>
              <a:rPr kumimoji="0" lang="en-US" altLang="ja-JP" sz="2300" b="1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3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　　⑤ 原稿料：　　　　　　　　　　　</a:t>
            </a:r>
            <a:r>
              <a:rPr kumimoji="0" lang="en-US" altLang="ja-JP" sz="2300" b="1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3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　　⑥ 受託研究・共同研究費：　　</a:t>
            </a:r>
            <a:r>
              <a:rPr kumimoji="0" lang="en-US" altLang="ja-JP" sz="2300" b="1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企業名○○</a:t>
            </a:r>
            <a:endParaRPr kumimoji="0" lang="en-US" altLang="ja-JP" sz="23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　　⑦ 奨学寄付金：　 　　　　　　</a:t>
            </a:r>
            <a:r>
              <a:rPr kumimoji="0" lang="en-US" altLang="ja-JP" sz="2300" b="1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企業名○○</a:t>
            </a:r>
            <a:endParaRPr kumimoji="0" lang="en-US" altLang="ja-JP" sz="23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　　⑧ 寄付講座所属：　　　　　　</a:t>
            </a:r>
            <a:r>
              <a:rPr kumimoji="0" lang="en-US" altLang="ja-JP" sz="2300" b="1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あり（企業名○○）</a:t>
            </a:r>
            <a:endParaRPr kumimoji="0" lang="en-US" altLang="ja-JP" sz="23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　　⑨ </a:t>
            </a:r>
            <a:r>
              <a:rPr kumimoji="0" lang="ja-JP" altLang="en-US" sz="2300" b="1" dirty="0">
                <a:solidFill>
                  <a:srgbClr val="FF0000"/>
                </a:solidFill>
                <a:latin typeface="Arial" charset="0"/>
              </a:rPr>
              <a:t>試薬・機器・役務等の供与</a:t>
            </a:r>
            <a:r>
              <a:rPr kumimoji="0" lang="en-US" altLang="ja-JP" sz="2300" b="1" dirty="0">
                <a:solidFill>
                  <a:srgbClr val="FF0000"/>
                </a:solidFill>
                <a:latin typeface="Arial" charset="0"/>
              </a:rPr>
              <a:t>:       </a:t>
            </a:r>
            <a:r>
              <a:rPr kumimoji="0" lang="ja-JP" altLang="en-US" sz="2300" b="1" dirty="0">
                <a:solidFill>
                  <a:srgbClr val="FF0000"/>
                </a:solidFill>
                <a:latin typeface="Arial" charset="0"/>
              </a:rPr>
              <a:t>あり（企業名○○）</a:t>
            </a:r>
            <a:endParaRPr kumimoji="0" lang="en-US" altLang="ja-JP" sz="2300" b="1" dirty="0">
              <a:solidFill>
                <a:srgbClr val="FF0000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　　⑩ 特別な便益の提供：　　　　</a:t>
            </a:r>
            <a:r>
              <a:rPr kumimoji="0" lang="en-US" altLang="ja-JP" sz="2300" b="1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300" b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4339" name="テキスト ボックス 3"/>
          <p:cNvSpPr txBox="1">
            <a:spLocks noChangeArrowheads="1"/>
          </p:cNvSpPr>
          <p:nvPr/>
        </p:nvSpPr>
        <p:spPr bwMode="auto">
          <a:xfrm>
            <a:off x="910480" y="188916"/>
            <a:ext cx="849788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ja-JP" altLang="en-US" sz="2200" b="1" dirty="0">
                <a:latin typeface="ＭＳ Ｐゴシック" charset="-128"/>
              </a:rPr>
              <a:t>様式１－</a:t>
            </a:r>
            <a:r>
              <a:rPr kumimoji="0" lang="en-US" altLang="ja-JP" sz="2200" b="1" dirty="0">
                <a:latin typeface="ＭＳ Ｐゴシック" charset="-128"/>
              </a:rPr>
              <a:t>B</a:t>
            </a:r>
            <a:r>
              <a:rPr kumimoji="0" lang="ja-JP" altLang="en-US" sz="2200" b="1" dirty="0">
                <a:latin typeface="ＭＳ Ｐゴシック" charset="-128"/>
              </a:rPr>
              <a:t>　学術講演会口頭発表時、申告すべきＣＯＩ状態がある場合</a:t>
            </a:r>
            <a:endParaRPr lang="ja-JP" altLang="en-US" sz="2200" dirty="0">
              <a:latin typeface="ＭＳ Ｐゴシック" charset="-128"/>
            </a:endParaRPr>
          </a:p>
        </p:txBody>
      </p:sp>
      <p:sp>
        <p:nvSpPr>
          <p:cNvPr id="14341" name="Text Box 6"/>
          <p:cNvSpPr txBox="1">
            <a:spLocks noChangeArrowheads="1"/>
          </p:cNvSpPr>
          <p:nvPr/>
        </p:nvSpPr>
        <p:spPr bwMode="auto">
          <a:xfrm>
            <a:off x="6960096" y="6237312"/>
            <a:ext cx="51125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dirty="0"/>
              <a:t>一般社団法人　</a:t>
            </a:r>
            <a:r>
              <a:rPr lang="ja-JP" altLang="en-US" sz="2400" dirty="0" smtClean="0"/>
              <a:t>日本体外循環技術医学会</a:t>
            </a:r>
            <a:endParaRPr lang="ja-JP" altLang="en-US" sz="2400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56628" y="6221059"/>
            <a:ext cx="648072" cy="542408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57692" y="188640"/>
            <a:ext cx="75373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altLang="ja-JP" sz="2200" b="1" dirty="0" smtClean="0">
                <a:solidFill>
                  <a:srgbClr val="FF0000"/>
                </a:solidFill>
                <a:latin typeface="ＭＳ Ｐゴシック" charset="-128"/>
              </a:rPr>
              <a:t>【</a:t>
            </a:r>
            <a:r>
              <a:rPr kumimoji="0" lang="ja-JP" altLang="en-US" sz="2200" b="1" dirty="0" smtClean="0">
                <a:solidFill>
                  <a:srgbClr val="FF0000"/>
                </a:solidFill>
                <a:latin typeface="ＭＳ Ｐゴシック" charset="-128"/>
              </a:rPr>
              <a:t>新</a:t>
            </a:r>
            <a:r>
              <a:rPr kumimoji="0" lang="en-US" altLang="ja-JP" sz="2200" b="1" dirty="0" smtClean="0">
                <a:solidFill>
                  <a:srgbClr val="FF0000"/>
                </a:solidFill>
                <a:latin typeface="ＭＳ Ｐゴシック" charset="-128"/>
              </a:rPr>
              <a:t>】</a:t>
            </a:r>
            <a:endParaRPr kumimoji="0" lang="ja-JP" altLang="en-US" sz="2200" b="1" dirty="0">
              <a:solidFill>
                <a:srgbClr val="FF0000"/>
              </a:solidFill>
              <a:latin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"/>
          <p:cNvSpPr txBox="1">
            <a:spLocks/>
          </p:cNvSpPr>
          <p:nvPr/>
        </p:nvSpPr>
        <p:spPr bwMode="auto">
          <a:xfrm>
            <a:off x="2279650" y="692696"/>
            <a:ext cx="7772400" cy="172816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kumimoji="0" lang="ja-JP" altLang="en-US" sz="4000" b="1" smtClean="0">
                <a:latin typeface="Arial" charset="0"/>
              </a:rPr>
              <a:t>日本体外循環技術医学会</a:t>
            </a:r>
            <a:r>
              <a:rPr kumimoji="0" lang="en-US" altLang="ja-JP" sz="4000" b="1" smtClean="0">
                <a:latin typeface="Arial" charset="0"/>
              </a:rPr>
              <a:t/>
            </a:r>
            <a:br>
              <a:rPr kumimoji="0" lang="en-US" altLang="ja-JP" sz="4000" b="1" smtClean="0">
                <a:latin typeface="Arial" charset="0"/>
              </a:rPr>
            </a:br>
            <a:r>
              <a:rPr kumimoji="0" lang="ja-JP" altLang="en-US" sz="4000" b="1" smtClean="0">
                <a:latin typeface="Arial" charset="0"/>
              </a:rPr>
              <a:t>ＣＯ Ｉ</a:t>
            </a:r>
            <a:r>
              <a:rPr kumimoji="0" lang="ja-JP" altLang="en-US" sz="3200" b="1" smtClean="0">
                <a:latin typeface="Arial" charset="0"/>
              </a:rPr>
              <a:t>（利益相反） </a:t>
            </a:r>
            <a:r>
              <a:rPr kumimoji="0" lang="ja-JP" altLang="en-US" sz="4000" b="1" smtClean="0">
                <a:latin typeface="Arial" charset="0"/>
              </a:rPr>
              <a:t>開示</a:t>
            </a:r>
            <a:r>
              <a:rPr kumimoji="0" lang="en-US" altLang="ja-JP" sz="4000" b="1" i="1" smtClean="0"/>
              <a:t/>
            </a:r>
            <a:br>
              <a:rPr kumimoji="0" lang="en-US" altLang="ja-JP" sz="4000" b="1" i="1" smtClean="0"/>
            </a:br>
            <a:r>
              <a:rPr kumimoji="0" lang="ja-JP" altLang="en-US" sz="3600" b="1" smtClean="0"/>
              <a:t>筆頭発表者名：　○○　○○</a:t>
            </a:r>
            <a:endParaRPr lang="ja-JP" altLang="en-US" sz="3600" dirty="0"/>
          </a:p>
        </p:txBody>
      </p:sp>
      <p:sp>
        <p:nvSpPr>
          <p:cNvPr id="15" name="サブタイトル 2"/>
          <p:cNvSpPr txBox="1">
            <a:spLocks/>
          </p:cNvSpPr>
          <p:nvPr/>
        </p:nvSpPr>
        <p:spPr bwMode="auto">
          <a:xfrm>
            <a:off x="335360" y="2564904"/>
            <a:ext cx="11521280" cy="338437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kumimoji="0" lang="ja-JP" altLang="en-US" sz="2400" b="1" dirty="0" smtClean="0">
                <a:latin typeface="ＭＳ Ｐゴシック" charset="-128"/>
              </a:rPr>
              <a:t>演題発表に関連し、発表者全員を対象とした開示すべき</a:t>
            </a:r>
            <a:r>
              <a:rPr kumimoji="0" lang="en-US" altLang="ja-JP" sz="2400" b="1" dirty="0" smtClean="0">
                <a:latin typeface="ＭＳ Ｐゴシック" charset="-128"/>
              </a:rPr>
              <a:t>CO I </a:t>
            </a:r>
            <a:r>
              <a:rPr kumimoji="0" lang="ja-JP" altLang="en-US" sz="2400" b="1" dirty="0" smtClean="0">
                <a:latin typeface="ＭＳ Ｐゴシック" charset="-128"/>
              </a:rPr>
              <a:t>関係にある企業などとして、</a:t>
            </a:r>
            <a:endParaRPr kumimoji="0" lang="en-US" altLang="ja-JP" sz="2400" b="1" dirty="0" smtClean="0">
              <a:latin typeface="ＭＳ Ｐゴシック" charset="-128"/>
            </a:endParaRPr>
          </a:p>
          <a:p>
            <a:pPr marL="0" indent="0" eaLnBrk="1" hangingPunct="1">
              <a:lnSpc>
                <a:spcPct val="60000"/>
              </a:lnSpc>
              <a:buNone/>
            </a:pPr>
            <a:r>
              <a:rPr kumimoji="0" lang="ja-JP" altLang="en-US" sz="2800" b="1" dirty="0" smtClean="0">
                <a:latin typeface="Arial" charset="0"/>
              </a:rPr>
              <a:t>　</a:t>
            </a:r>
            <a:r>
              <a:rPr kumimoji="0" lang="ja-JP" altLang="en-US" sz="2300" b="1" dirty="0" smtClean="0">
                <a:latin typeface="Arial" charset="0"/>
              </a:rPr>
              <a:t>  ① 顧問：　　　　　　　　　　　　</a:t>
            </a:r>
            <a:r>
              <a:rPr kumimoji="0" lang="en-US" altLang="ja-JP" sz="2300" b="1" dirty="0" smtClean="0">
                <a:latin typeface="Arial" charset="0"/>
              </a:rPr>
              <a:t>	</a:t>
            </a:r>
            <a:r>
              <a:rPr kumimoji="0" lang="ja-JP" altLang="en-US" sz="2300" b="1" dirty="0" smtClean="0">
                <a:latin typeface="Arial" charset="0"/>
              </a:rPr>
              <a:t>なし</a:t>
            </a:r>
            <a:endParaRPr kumimoji="0" lang="en-US" altLang="ja-JP" sz="2300" b="1" dirty="0" smtClean="0">
              <a:latin typeface="Arial" charset="0"/>
            </a:endParaRPr>
          </a:p>
          <a:p>
            <a:pPr marL="0" indent="0" eaLnBrk="1" hangingPunct="1">
              <a:lnSpc>
                <a:spcPct val="60000"/>
              </a:lnSpc>
              <a:buNone/>
            </a:pPr>
            <a:r>
              <a:rPr kumimoji="0" lang="ja-JP" altLang="en-US" sz="2300" b="1" dirty="0" smtClean="0">
                <a:latin typeface="Arial" charset="0"/>
              </a:rPr>
              <a:t>　　② 株保有・利益：　　　　　　　</a:t>
            </a:r>
            <a:r>
              <a:rPr kumimoji="0" lang="en-US" altLang="ja-JP" sz="2300" b="1" dirty="0" smtClean="0">
                <a:latin typeface="Arial" charset="0"/>
              </a:rPr>
              <a:t>	</a:t>
            </a:r>
            <a:r>
              <a:rPr kumimoji="0" lang="ja-JP" altLang="en-US" sz="2300" b="1" dirty="0" smtClean="0">
                <a:latin typeface="Arial" charset="0"/>
              </a:rPr>
              <a:t>なし</a:t>
            </a:r>
            <a:endParaRPr kumimoji="0" lang="en-US" altLang="ja-JP" sz="2300" b="1" dirty="0" smtClean="0">
              <a:latin typeface="Arial" charset="0"/>
            </a:endParaRPr>
          </a:p>
          <a:p>
            <a:pPr marL="0" indent="0" eaLnBrk="1" hangingPunct="1">
              <a:lnSpc>
                <a:spcPct val="60000"/>
              </a:lnSpc>
              <a:buNone/>
            </a:pPr>
            <a:r>
              <a:rPr kumimoji="0" lang="ja-JP" altLang="en-US" sz="2300" b="1" dirty="0" smtClean="0">
                <a:latin typeface="Arial" charset="0"/>
              </a:rPr>
              <a:t>　　③ 特許使用料：　　　　　　　　</a:t>
            </a:r>
            <a:r>
              <a:rPr kumimoji="0" lang="en-US" altLang="ja-JP" sz="2300" b="1" dirty="0" smtClean="0">
                <a:latin typeface="Arial" charset="0"/>
              </a:rPr>
              <a:t>	</a:t>
            </a:r>
            <a:r>
              <a:rPr kumimoji="0" lang="ja-JP" altLang="en-US" sz="2300" b="1" dirty="0" smtClean="0">
                <a:latin typeface="Arial" charset="0"/>
              </a:rPr>
              <a:t>なし</a:t>
            </a:r>
            <a:endParaRPr kumimoji="0" lang="en-US" altLang="ja-JP" sz="2300" b="1" dirty="0" smtClean="0">
              <a:latin typeface="Arial" charset="0"/>
            </a:endParaRPr>
          </a:p>
          <a:p>
            <a:pPr marL="0" indent="0" eaLnBrk="1" hangingPunct="1">
              <a:lnSpc>
                <a:spcPct val="60000"/>
              </a:lnSpc>
              <a:buNone/>
            </a:pPr>
            <a:r>
              <a:rPr kumimoji="0" lang="ja-JP" altLang="en-US" sz="2300" b="1" dirty="0" smtClean="0">
                <a:latin typeface="Arial" charset="0"/>
              </a:rPr>
              <a:t>　　④ 講演料：　　　　　　　　　　　</a:t>
            </a:r>
            <a:r>
              <a:rPr kumimoji="0" lang="en-US" altLang="ja-JP" sz="2300" b="1" dirty="0" smtClean="0">
                <a:latin typeface="Arial" charset="0"/>
              </a:rPr>
              <a:t>	</a:t>
            </a:r>
            <a:r>
              <a:rPr kumimoji="0" lang="ja-JP" altLang="en-US" sz="2300" b="1" dirty="0" smtClean="0">
                <a:latin typeface="Arial" charset="0"/>
              </a:rPr>
              <a:t>なし</a:t>
            </a:r>
            <a:endParaRPr kumimoji="0" lang="en-US" altLang="ja-JP" sz="2300" b="1" dirty="0" smtClean="0">
              <a:latin typeface="Arial" charset="0"/>
            </a:endParaRPr>
          </a:p>
          <a:p>
            <a:pPr marL="0" indent="0" eaLnBrk="1" hangingPunct="1">
              <a:lnSpc>
                <a:spcPct val="60000"/>
              </a:lnSpc>
              <a:buNone/>
            </a:pPr>
            <a:r>
              <a:rPr kumimoji="0" lang="ja-JP" altLang="en-US" sz="2300" b="1" dirty="0" smtClean="0">
                <a:latin typeface="Arial" charset="0"/>
              </a:rPr>
              <a:t>　　⑤ 原稿料：　　　　　　　　　　　</a:t>
            </a:r>
            <a:r>
              <a:rPr kumimoji="0" lang="en-US" altLang="ja-JP" sz="2300" b="1" dirty="0" smtClean="0">
                <a:latin typeface="Arial" charset="0"/>
              </a:rPr>
              <a:t>	</a:t>
            </a:r>
            <a:r>
              <a:rPr kumimoji="0" lang="ja-JP" altLang="en-US" sz="2300" b="1" dirty="0" smtClean="0">
                <a:latin typeface="Arial" charset="0"/>
              </a:rPr>
              <a:t>なし</a:t>
            </a:r>
            <a:endParaRPr kumimoji="0" lang="en-US" altLang="ja-JP" sz="2300" b="1" dirty="0" smtClean="0">
              <a:latin typeface="Arial" charset="0"/>
            </a:endParaRPr>
          </a:p>
          <a:p>
            <a:pPr marL="0" indent="0" eaLnBrk="1" hangingPunct="1">
              <a:lnSpc>
                <a:spcPct val="60000"/>
              </a:lnSpc>
              <a:buNone/>
            </a:pPr>
            <a:r>
              <a:rPr kumimoji="0" lang="ja-JP" altLang="en-US" sz="2300" b="1" dirty="0" smtClean="0">
                <a:latin typeface="Arial" charset="0"/>
              </a:rPr>
              <a:t>　　⑥ 受託研究・共同研究費：　　</a:t>
            </a:r>
            <a:r>
              <a:rPr kumimoji="0" lang="en-US" altLang="ja-JP" sz="2300" b="1" dirty="0" smtClean="0">
                <a:latin typeface="Arial" charset="0"/>
              </a:rPr>
              <a:t>	</a:t>
            </a:r>
            <a:r>
              <a:rPr kumimoji="0" lang="ja-JP" altLang="en-US" sz="2300" b="1" dirty="0" smtClean="0">
                <a:latin typeface="Arial" charset="0"/>
              </a:rPr>
              <a:t>企業名○○</a:t>
            </a:r>
            <a:endParaRPr kumimoji="0" lang="en-US" altLang="ja-JP" sz="2300" b="1" dirty="0" smtClean="0">
              <a:latin typeface="Arial" charset="0"/>
            </a:endParaRPr>
          </a:p>
          <a:p>
            <a:pPr marL="0" indent="0" eaLnBrk="1" hangingPunct="1">
              <a:lnSpc>
                <a:spcPct val="60000"/>
              </a:lnSpc>
              <a:buNone/>
            </a:pPr>
            <a:r>
              <a:rPr kumimoji="0" lang="ja-JP" altLang="en-US" sz="2300" b="1" dirty="0" smtClean="0">
                <a:latin typeface="Arial" charset="0"/>
              </a:rPr>
              <a:t>　　⑦ 奨学寄付金：　 　　　　　　</a:t>
            </a:r>
            <a:r>
              <a:rPr kumimoji="0" lang="en-US" altLang="ja-JP" sz="2300" b="1" dirty="0" smtClean="0">
                <a:latin typeface="Arial" charset="0"/>
              </a:rPr>
              <a:t>	</a:t>
            </a:r>
            <a:r>
              <a:rPr kumimoji="0" lang="ja-JP" altLang="en-US" sz="2300" b="1" dirty="0" smtClean="0">
                <a:latin typeface="Arial" charset="0"/>
              </a:rPr>
              <a:t>企業名○○</a:t>
            </a:r>
            <a:endParaRPr kumimoji="0" lang="en-US" altLang="ja-JP" sz="2300" b="1" dirty="0" smtClean="0">
              <a:latin typeface="Arial" charset="0"/>
            </a:endParaRPr>
          </a:p>
          <a:p>
            <a:pPr marL="0" indent="0" eaLnBrk="1" hangingPunct="1">
              <a:lnSpc>
                <a:spcPct val="60000"/>
              </a:lnSpc>
              <a:buNone/>
            </a:pPr>
            <a:r>
              <a:rPr kumimoji="0" lang="ja-JP" altLang="en-US" sz="2300" b="1" dirty="0" smtClean="0">
                <a:latin typeface="Arial" charset="0"/>
              </a:rPr>
              <a:t>　　⑧ 寄付講座所属：　　　　　　</a:t>
            </a:r>
            <a:r>
              <a:rPr kumimoji="0" lang="en-US" altLang="ja-JP" sz="2300" b="1" dirty="0" smtClean="0">
                <a:latin typeface="Arial" charset="0"/>
              </a:rPr>
              <a:t>	</a:t>
            </a:r>
            <a:r>
              <a:rPr kumimoji="0" lang="ja-JP" altLang="en-US" sz="2300" b="1" dirty="0" smtClean="0">
                <a:latin typeface="Arial" charset="0"/>
              </a:rPr>
              <a:t>あり（企業名○○）</a:t>
            </a:r>
            <a:endParaRPr kumimoji="0" lang="en-US" altLang="ja-JP" sz="2300" b="1" dirty="0" smtClean="0">
              <a:latin typeface="Arial" charset="0"/>
            </a:endParaRPr>
          </a:p>
          <a:p>
            <a:pPr marL="0" indent="0" eaLnBrk="1" hangingPunct="1">
              <a:lnSpc>
                <a:spcPct val="60000"/>
              </a:lnSpc>
              <a:buNone/>
            </a:pPr>
            <a:r>
              <a:rPr kumimoji="0" lang="ja-JP" altLang="en-US" sz="2300" b="1" dirty="0" smtClean="0">
                <a:latin typeface="Arial" charset="0"/>
              </a:rPr>
              <a:t>　　⑨ 特別</a:t>
            </a:r>
            <a:r>
              <a:rPr kumimoji="0" lang="ja-JP" altLang="en-US" sz="2300" b="1" dirty="0">
                <a:latin typeface="Arial" charset="0"/>
              </a:rPr>
              <a:t>な便益の提供：　　　　</a:t>
            </a:r>
            <a:r>
              <a:rPr kumimoji="0" lang="en-US" altLang="ja-JP" sz="2300" b="1" dirty="0">
                <a:latin typeface="Arial" charset="0"/>
              </a:rPr>
              <a:t>	</a:t>
            </a:r>
            <a:r>
              <a:rPr kumimoji="0" lang="ja-JP" altLang="en-US" sz="2300" b="1" dirty="0" smtClean="0">
                <a:latin typeface="Arial" charset="0"/>
              </a:rPr>
              <a:t>なし　</a:t>
            </a:r>
            <a:endParaRPr kumimoji="0" lang="en-US" altLang="ja-JP" sz="2300" b="1" dirty="0">
              <a:latin typeface="Arial" charset="0"/>
            </a:endParaRPr>
          </a:p>
        </p:txBody>
      </p:sp>
      <p:sp>
        <p:nvSpPr>
          <p:cNvPr id="16" name="テキスト ボックス 3"/>
          <p:cNvSpPr txBox="1">
            <a:spLocks noChangeArrowheads="1"/>
          </p:cNvSpPr>
          <p:nvPr/>
        </p:nvSpPr>
        <p:spPr bwMode="auto">
          <a:xfrm>
            <a:off x="838472" y="188916"/>
            <a:ext cx="849788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ja-JP" altLang="en-US" sz="2200" b="1" dirty="0">
                <a:latin typeface="ＭＳ Ｐゴシック" charset="-128"/>
              </a:rPr>
              <a:t>様式１－</a:t>
            </a:r>
            <a:r>
              <a:rPr kumimoji="0" lang="en-US" altLang="ja-JP" sz="2200" b="1" dirty="0">
                <a:latin typeface="ＭＳ Ｐゴシック" charset="-128"/>
              </a:rPr>
              <a:t>B</a:t>
            </a:r>
            <a:r>
              <a:rPr kumimoji="0" lang="ja-JP" altLang="en-US" sz="2200" b="1" dirty="0">
                <a:latin typeface="ＭＳ Ｐゴシック" charset="-128"/>
              </a:rPr>
              <a:t>　学術講演会口頭発表時、申告すべきＣＯＩ状態がある場合</a:t>
            </a:r>
            <a:endParaRPr lang="ja-JP" altLang="en-US" sz="2200" dirty="0">
              <a:latin typeface="ＭＳ Ｐゴシック" charset="-128"/>
            </a:endParaRP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6960096" y="6237312"/>
            <a:ext cx="51125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dirty="0"/>
              <a:t>一般社団法人　</a:t>
            </a:r>
            <a:r>
              <a:rPr lang="ja-JP" altLang="en-US" sz="2400" dirty="0" smtClean="0"/>
              <a:t>日本体外循環技術医学会</a:t>
            </a:r>
            <a:endParaRPr lang="ja-JP" altLang="en-US" sz="2400" dirty="0"/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56628" y="6221059"/>
            <a:ext cx="648072" cy="542408"/>
          </a:xfrm>
          <a:prstGeom prst="rect">
            <a:avLst/>
          </a:prstGeom>
        </p:spPr>
      </p:pic>
      <p:sp>
        <p:nvSpPr>
          <p:cNvPr id="19" name="テキスト ボックス 18"/>
          <p:cNvSpPr txBox="1"/>
          <p:nvPr/>
        </p:nvSpPr>
        <p:spPr>
          <a:xfrm>
            <a:off x="157692" y="188640"/>
            <a:ext cx="75373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altLang="ja-JP" sz="2200" b="1" dirty="0">
                <a:latin typeface="ＭＳ Ｐゴシック" charset="-128"/>
              </a:rPr>
              <a:t>【</a:t>
            </a:r>
            <a:r>
              <a:rPr kumimoji="0" lang="ja-JP" altLang="en-US" sz="2200" b="1" dirty="0">
                <a:latin typeface="ＭＳ Ｐゴシック" charset="-128"/>
              </a:rPr>
              <a:t>旧</a:t>
            </a:r>
            <a:r>
              <a:rPr kumimoji="0" lang="en-US" altLang="ja-JP" sz="2200" b="1" dirty="0">
                <a:latin typeface="ＭＳ Ｐゴシック" charset="-128"/>
              </a:rPr>
              <a:t>】</a:t>
            </a:r>
            <a:endParaRPr kumimoji="0" lang="ja-JP" altLang="en-US" sz="2200" b="1" dirty="0">
              <a:latin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070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80</Words>
  <Application>Microsoft Office PowerPoint</Application>
  <PresentationFormat>ワイド画面</PresentationFormat>
  <Paragraphs>29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​​テーマ</vt:lpstr>
      <vt:lpstr>日本体外循環技術医学会 ＣＯ Ｉ（利益相反） 開示 筆頭発表者名：　○○　○○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日本臨床検査医学会 ＣＯ Ｉ 開示 筆頭発表者名：　○○　○○</dc:title>
  <dc:creator>Naotake Satoh</dc:creator>
  <cp:lastModifiedBy>堤 善充</cp:lastModifiedBy>
  <cp:revision>23</cp:revision>
  <dcterms:created xsi:type="dcterms:W3CDTF">2012-08-22T19:13:55Z</dcterms:created>
  <dcterms:modified xsi:type="dcterms:W3CDTF">2023-09-05T05:50:56Z</dcterms:modified>
</cp:coreProperties>
</file>